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29-10-20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mage.slidesharecdn.com/arboviruses-140309032635-phpapp01/95/arboviruses-52-638.jpg?cb=139433641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mergencymedic.blogspot.com/2012/06/dengue-new-who-2010-severity.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lumMod val="50000"/>
                  </a:schemeClr>
                </a:solidFill>
                <a:latin typeface="Times New Roman" pitchFamily="18" charset="0"/>
                <a:cs typeface="Times New Roman" pitchFamily="18" charset="0"/>
              </a:rPr>
              <a:t>Dengue virus</a:t>
            </a:r>
            <a:endParaRPr lang="en-US" b="1" dirty="0">
              <a:solidFill>
                <a:schemeClr val="accent1">
                  <a:lumMod val="5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5486400" y="4114800"/>
            <a:ext cx="3048000" cy="1447800"/>
          </a:xfrm>
        </p:spPr>
        <p:txBody>
          <a:bodyPr>
            <a:normAutofit fontScale="77500" lnSpcReduction="20000"/>
          </a:bodyPr>
          <a:lstStyle/>
          <a:p>
            <a:r>
              <a:rPr lang="en-AU" altLang="en-US" dirty="0" err="1" smtClean="0">
                <a:solidFill>
                  <a:schemeClr val="accent1">
                    <a:lumMod val="50000"/>
                  </a:schemeClr>
                </a:solidFill>
                <a:latin typeface="Times New Roman" pitchFamily="18" charset="0"/>
                <a:cs typeface="Times New Roman" pitchFamily="18" charset="0"/>
              </a:rPr>
              <a:t>Dr.R.S.Gopika</a:t>
            </a:r>
            <a:r>
              <a:rPr lang="en-AU" altLang="en-US" dirty="0" smtClean="0">
                <a:solidFill>
                  <a:schemeClr val="accent1">
                    <a:lumMod val="50000"/>
                  </a:schemeClr>
                </a:solidFill>
                <a:latin typeface="Times New Roman" pitchFamily="18" charset="0"/>
                <a:cs typeface="Times New Roman" pitchFamily="18" charset="0"/>
              </a:rPr>
              <a:t/>
            </a:r>
            <a:br>
              <a:rPr lang="en-AU" altLang="en-US" dirty="0" smtClean="0">
                <a:solidFill>
                  <a:schemeClr val="accent1">
                    <a:lumMod val="50000"/>
                  </a:schemeClr>
                </a:solidFill>
                <a:latin typeface="Times New Roman" pitchFamily="18" charset="0"/>
                <a:cs typeface="Times New Roman" pitchFamily="18" charset="0"/>
              </a:rPr>
            </a:br>
            <a:r>
              <a:rPr lang="en-AU" altLang="en-US" dirty="0" smtClean="0">
                <a:solidFill>
                  <a:schemeClr val="accent1">
                    <a:lumMod val="50000"/>
                  </a:schemeClr>
                </a:solidFill>
                <a:latin typeface="Times New Roman" pitchFamily="18" charset="0"/>
                <a:cs typeface="Times New Roman" pitchFamily="18" charset="0"/>
              </a:rPr>
              <a:t>Prof &amp;Head </a:t>
            </a:r>
            <a:r>
              <a:rPr lang="en-AU" altLang="en-US" dirty="0" smtClean="0">
                <a:solidFill>
                  <a:schemeClr val="accent1">
                    <a:lumMod val="50000"/>
                  </a:schemeClr>
                </a:solidFill>
                <a:latin typeface="Times New Roman" pitchFamily="18" charset="0"/>
                <a:cs typeface="Times New Roman" pitchFamily="18" charset="0"/>
              </a:rPr>
              <a:t>,</a:t>
            </a:r>
          </a:p>
          <a:p>
            <a:r>
              <a:rPr lang="en-AU" altLang="en-US" dirty="0" smtClean="0">
                <a:solidFill>
                  <a:schemeClr val="accent1">
                    <a:lumMod val="50000"/>
                  </a:schemeClr>
                </a:solidFill>
                <a:latin typeface="Times New Roman" pitchFamily="18" charset="0"/>
                <a:cs typeface="Times New Roman" pitchFamily="18" charset="0"/>
              </a:rPr>
              <a:t>Dept </a:t>
            </a:r>
            <a:r>
              <a:rPr lang="en-AU" altLang="en-US" dirty="0" smtClean="0">
                <a:solidFill>
                  <a:schemeClr val="accent1">
                    <a:lumMod val="50000"/>
                  </a:schemeClr>
                </a:solidFill>
                <a:latin typeface="Times New Roman" pitchFamily="18" charset="0"/>
                <a:cs typeface="Times New Roman" pitchFamily="18" charset="0"/>
              </a:rPr>
              <a:t>of Pathology</a:t>
            </a:r>
            <a:br>
              <a:rPr lang="en-AU" altLang="en-US" dirty="0" smtClean="0">
                <a:solidFill>
                  <a:schemeClr val="accent1">
                    <a:lumMod val="50000"/>
                  </a:schemeClr>
                </a:solidFill>
                <a:latin typeface="Times New Roman" pitchFamily="18" charset="0"/>
                <a:cs typeface="Times New Roman" pitchFamily="18" charset="0"/>
              </a:rPr>
            </a:br>
            <a:r>
              <a:rPr lang="en-AU" altLang="en-US" dirty="0" err="1" smtClean="0">
                <a:solidFill>
                  <a:schemeClr val="accent1">
                    <a:lumMod val="50000"/>
                  </a:schemeClr>
                </a:solidFill>
                <a:latin typeface="Times New Roman" pitchFamily="18" charset="0"/>
                <a:cs typeface="Times New Roman" pitchFamily="18" charset="0"/>
              </a:rPr>
              <a:t>skhmc</a:t>
            </a:r>
            <a:endParaRPr lang="en-US" dirty="0">
              <a:solidFill>
                <a:schemeClr val="accent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75000"/>
                  </a:schemeClr>
                </a:solidFill>
                <a:latin typeface="Times New Roman" pitchFamily="18" charset="0"/>
                <a:cs typeface="Times New Roman" pitchFamily="18" charset="0"/>
              </a:rPr>
              <a:t>Other symptoms</a:t>
            </a:r>
          </a:p>
        </p:txBody>
      </p:sp>
      <p:sp>
        <p:nvSpPr>
          <p:cNvPr id="3" name="Content Placeholder 2"/>
          <p:cNvSpPr>
            <a:spLocks noGrp="1"/>
          </p:cNvSpPr>
          <p:nvPr>
            <p:ph idx="1"/>
          </p:nvPr>
        </p:nvSpPr>
        <p:spPr>
          <a:xfrm>
            <a:off x="0" y="2249488"/>
            <a:ext cx="9144000" cy="4324350"/>
          </a:xfrm>
        </p:spPr>
        <p:txBody>
          <a:bodyPr/>
          <a:lstStyle/>
          <a:p>
            <a:pPr>
              <a:defRPr/>
            </a:pPr>
            <a:r>
              <a:rPr lang="en-US" dirty="0" smtClean="0">
                <a:solidFill>
                  <a:schemeClr val="tx2">
                    <a:lumMod val="75000"/>
                  </a:schemeClr>
                </a:solidFill>
                <a:latin typeface="Times New Roman" pitchFamily="18" charset="0"/>
                <a:cs typeface="Times New Roman" pitchFamily="18" charset="0"/>
              </a:rPr>
              <a:t>headache, </a:t>
            </a:r>
            <a:r>
              <a:rPr lang="en-US" dirty="0" err="1" smtClean="0">
                <a:solidFill>
                  <a:schemeClr val="tx2">
                    <a:lumMod val="75000"/>
                  </a:schemeClr>
                </a:solidFill>
                <a:latin typeface="Times New Roman" pitchFamily="18" charset="0"/>
                <a:cs typeface="Times New Roman" pitchFamily="18" charset="0"/>
              </a:rPr>
              <a:t>retrorbital</a:t>
            </a:r>
            <a:r>
              <a:rPr lang="en-US" dirty="0" smtClean="0">
                <a:solidFill>
                  <a:schemeClr val="tx2">
                    <a:lumMod val="75000"/>
                  </a:schemeClr>
                </a:solidFill>
                <a:latin typeface="Times New Roman" pitchFamily="18" charset="0"/>
                <a:cs typeface="Times New Roman" pitchFamily="18" charset="0"/>
              </a:rPr>
              <a:t> pain, </a:t>
            </a:r>
            <a:r>
              <a:rPr lang="en-US" dirty="0" err="1" smtClean="0">
                <a:solidFill>
                  <a:schemeClr val="tx2">
                    <a:lumMod val="75000"/>
                  </a:schemeClr>
                </a:solidFill>
                <a:latin typeface="Times New Roman" pitchFamily="18" charset="0"/>
                <a:cs typeface="Times New Roman" pitchFamily="18" charset="0"/>
              </a:rPr>
              <a:t>conjunctival</a:t>
            </a:r>
            <a:r>
              <a:rPr lang="en-US" dirty="0" smtClean="0">
                <a:solidFill>
                  <a:schemeClr val="tx2">
                    <a:lumMod val="75000"/>
                  </a:schemeClr>
                </a:solidFill>
                <a:latin typeface="Times New Roman" pitchFamily="18" charset="0"/>
                <a:cs typeface="Times New Roman" pitchFamily="18" charset="0"/>
              </a:rPr>
              <a:t> infection, pain in muscles and bones, </a:t>
            </a:r>
            <a:r>
              <a:rPr lang="en-US" dirty="0" err="1" smtClean="0">
                <a:solidFill>
                  <a:schemeClr val="tx2">
                    <a:lumMod val="75000"/>
                  </a:schemeClr>
                </a:solidFill>
                <a:latin typeface="Times New Roman" pitchFamily="18" charset="0"/>
                <a:cs typeface="Times New Roman" pitchFamily="18" charset="0"/>
              </a:rPr>
              <a:t>lymphadenopathy</a:t>
            </a:r>
            <a:r>
              <a:rPr lang="en-US" dirty="0" smtClean="0">
                <a:solidFill>
                  <a:schemeClr val="tx2">
                    <a:lumMod val="75000"/>
                  </a:schemeClr>
                </a:solidFill>
                <a:latin typeface="Times New Roman" pitchFamily="18" charset="0"/>
                <a:cs typeface="Times New Roman" pitchFamily="18" charset="0"/>
              </a:rPr>
              <a:t> ,loss of appetite, nausea and vomiting</a:t>
            </a:r>
          </a:p>
          <a:p>
            <a:pPr>
              <a:defRPr/>
            </a:pPr>
            <a:r>
              <a:rPr lang="en-US" dirty="0" smtClean="0">
                <a:solidFill>
                  <a:schemeClr val="tx2">
                    <a:lumMod val="75000"/>
                  </a:schemeClr>
                </a:solidFill>
                <a:latin typeface="Times New Roman" pitchFamily="18" charset="0"/>
                <a:cs typeface="Times New Roman" pitchFamily="18" charset="0"/>
              </a:rPr>
              <a:t>The febrile illness lasts for about 10 days after which recovery is generally complete.</a:t>
            </a:r>
          </a:p>
          <a:p>
            <a:pPr>
              <a:defRPr/>
            </a:pPr>
            <a:r>
              <a:rPr lang="en-US" dirty="0" smtClean="0">
                <a:solidFill>
                  <a:schemeClr val="tx2">
                    <a:lumMod val="75000"/>
                  </a:schemeClr>
                </a:solidFill>
                <a:latin typeface="Times New Roman" pitchFamily="18" charset="0"/>
                <a:cs typeface="Times New Roman" pitchFamily="18" charset="0"/>
              </a:rPr>
              <a:t> It is rarely fatal</a:t>
            </a:r>
          </a:p>
          <a:p>
            <a:pPr>
              <a:defRPr/>
            </a:pP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normAutofit fontScale="90000"/>
          </a:bodyPr>
          <a:lstStyle/>
          <a:p>
            <a:r>
              <a:rPr lang="en-US" b="1" smtClean="0">
                <a:latin typeface="Times New Roman" pitchFamily="18" charset="0"/>
                <a:cs typeface="Times New Roman" pitchFamily="18" charset="0"/>
              </a:rPr>
              <a:t>Dengue Hemorrhagic Fever(DHF</a:t>
            </a:r>
            <a:r>
              <a:rPr lang="en-US" smtClean="0">
                <a:latin typeface="Times New Roman" pitchFamily="18" charset="0"/>
                <a:cs typeface="Times New Roman" pitchFamily="18" charset="0"/>
              </a:rPr>
              <a:t>)</a:t>
            </a:r>
          </a:p>
        </p:txBody>
      </p:sp>
      <p:sp>
        <p:nvSpPr>
          <p:cNvPr id="3" name="Content Placeholder 2"/>
          <p:cNvSpPr>
            <a:spLocks noGrp="1"/>
          </p:cNvSpPr>
          <p:nvPr>
            <p:ph idx="1"/>
          </p:nvPr>
        </p:nvSpPr>
        <p:spPr>
          <a:xfrm>
            <a:off x="457200" y="2249488"/>
            <a:ext cx="8686800" cy="4324350"/>
          </a:xfrm>
        </p:spPr>
        <p:txBody>
          <a:bodyPr/>
          <a:lstStyle/>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is characterized by:</a:t>
            </a:r>
          </a:p>
          <a:p>
            <a:pPr>
              <a:defRPr/>
            </a:pPr>
            <a:r>
              <a:rPr lang="en-US" dirty="0" smtClean="0">
                <a:solidFill>
                  <a:schemeClr val="tx2">
                    <a:lumMod val="75000"/>
                  </a:schemeClr>
                </a:solidFill>
                <a:latin typeface="Times New Roman" pitchFamily="18" charset="0"/>
                <a:cs typeface="Times New Roman" pitchFamily="18" charset="0"/>
              </a:rPr>
              <a:t> High continuous fever</a:t>
            </a:r>
          </a:p>
          <a:p>
            <a:pPr>
              <a:defRPr/>
            </a:pP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Hepatomegaly</a:t>
            </a:r>
            <a:r>
              <a:rPr lang="en-US" dirty="0" smtClean="0">
                <a:solidFill>
                  <a:schemeClr val="tx2">
                    <a:lumMod val="75000"/>
                  </a:schemeClr>
                </a:solidFill>
                <a:latin typeface="Times New Roman" pitchFamily="18" charset="0"/>
                <a:cs typeface="Times New Roman" pitchFamily="18" charset="0"/>
              </a:rPr>
              <a:t> </a:t>
            </a:r>
          </a:p>
          <a:p>
            <a:pPr>
              <a:defRPr/>
            </a:pPr>
            <a:r>
              <a:rPr lang="en-US" dirty="0" smtClean="0">
                <a:solidFill>
                  <a:schemeClr val="tx2">
                    <a:lumMod val="75000"/>
                  </a:schemeClr>
                </a:solidFill>
                <a:latin typeface="Times New Roman" pitchFamily="18" charset="0"/>
                <a:cs typeface="Times New Roman" pitchFamily="18" charset="0"/>
              </a:rPr>
              <a:t> Thrombocytopenia (platelet count &lt; 1 </a:t>
            </a:r>
            <a:r>
              <a:rPr lang="en-US" dirty="0" err="1" smtClean="0">
                <a:solidFill>
                  <a:schemeClr val="tx2">
                    <a:lumMod val="75000"/>
                  </a:schemeClr>
                </a:solidFill>
                <a:latin typeface="Times New Roman" pitchFamily="18" charset="0"/>
                <a:cs typeface="Times New Roman" pitchFamily="18" charset="0"/>
              </a:rPr>
              <a:t>Lakh</a:t>
            </a:r>
            <a:r>
              <a:rPr lang="en-US" dirty="0" smtClean="0">
                <a:solidFill>
                  <a:schemeClr val="tx2">
                    <a:lumMod val="75000"/>
                  </a:schemeClr>
                </a:solidFill>
                <a:latin typeface="Times New Roman" pitchFamily="18" charset="0"/>
                <a:cs typeface="Times New Roman" pitchFamily="18" charset="0"/>
              </a:rPr>
              <a:t>/mm</a:t>
            </a:r>
            <a:r>
              <a:rPr lang="en-US" baseline="30000" dirty="0" smtClean="0">
                <a:solidFill>
                  <a:schemeClr val="tx2">
                    <a:lumMod val="75000"/>
                  </a:schemeClr>
                </a:solidFill>
                <a:latin typeface="Times New Roman" pitchFamily="18" charset="0"/>
                <a:cs typeface="Times New Roman" pitchFamily="18" charset="0"/>
              </a:rPr>
              <a:t>3</a:t>
            </a:r>
            <a:endParaRPr lang="en-US" dirty="0" smtClean="0">
              <a:solidFill>
                <a:schemeClr val="tx2">
                  <a:lumMod val="75000"/>
                </a:schemeClr>
              </a:solidFill>
              <a:latin typeface="Times New Roman" pitchFamily="18" charset="0"/>
              <a:cs typeface="Times New Roman" pitchFamily="18" charset="0"/>
            </a:endParaRPr>
          </a:p>
          <a:p>
            <a:pPr>
              <a:defRPr/>
            </a:pPr>
            <a:r>
              <a:rPr lang="en-US" dirty="0" smtClean="0">
                <a:solidFill>
                  <a:schemeClr val="tx2">
                    <a:lumMod val="75000"/>
                  </a:schemeClr>
                </a:solidFill>
                <a:latin typeface="Times New Roman" pitchFamily="18" charset="0"/>
                <a:cs typeface="Times New Roman" pitchFamily="18" charset="0"/>
              </a:rPr>
              <a:t> Raised </a:t>
            </a:r>
            <a:r>
              <a:rPr lang="en-US" dirty="0" err="1" smtClean="0">
                <a:solidFill>
                  <a:schemeClr val="tx2">
                    <a:lumMod val="75000"/>
                  </a:schemeClr>
                </a:solidFill>
                <a:latin typeface="Times New Roman" pitchFamily="18" charset="0"/>
                <a:cs typeface="Times New Roman" pitchFamily="18" charset="0"/>
              </a:rPr>
              <a:t>hematocrit</a:t>
            </a:r>
            <a:r>
              <a:rPr lang="en-US" dirty="0" smtClean="0">
                <a:solidFill>
                  <a:schemeClr val="tx2">
                    <a:lumMod val="75000"/>
                  </a:schemeClr>
                </a:solidFill>
                <a:latin typeface="Times New Roman" pitchFamily="18" charset="0"/>
                <a:cs typeface="Times New Roman" pitchFamily="18" charset="0"/>
              </a:rPr>
              <a:t> (packed cell volume) by 20%</a:t>
            </a:r>
          </a:p>
          <a:p>
            <a:pPr>
              <a:buFont typeface="Georgia" pitchFamily="18" charset="0"/>
              <a:buNone/>
              <a:defRPr/>
            </a:pPr>
            <a:endParaRPr lang="en-US" dirty="0" smtClean="0">
              <a:solidFill>
                <a:schemeClr val="tx2">
                  <a:lumMod val="75000"/>
                </a:schemeClr>
              </a:solidFill>
              <a:latin typeface="Times New Roman" pitchFamily="18" charset="0"/>
              <a:cs typeface="Times New Roman" pitchFamily="18" charset="0"/>
            </a:endParaRPr>
          </a:p>
          <a:p>
            <a:pPr>
              <a:buFont typeface="Georgia" pitchFamily="18" charset="0"/>
              <a:buNone/>
              <a:defRPr/>
            </a:pPr>
            <a:endParaRPr lang="en-US" dirty="0" smtClean="0">
              <a:latin typeface="Times New Roman" pitchFamily="18" charset="0"/>
              <a:cs typeface="Times New Roman" pitchFamily="18" charset="0"/>
            </a:endParaRPr>
          </a:p>
          <a:p>
            <a:pPr>
              <a:buFont typeface="Georgia" pitchFamily="18" charset="0"/>
              <a:buNone/>
              <a:defRPr/>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chemeClr val="tx2">
                    <a:lumMod val="75000"/>
                  </a:schemeClr>
                </a:solidFill>
                <a:latin typeface="Times New Roman" pitchFamily="18" charset="0"/>
                <a:cs typeface="Times New Roman" pitchFamily="18" charset="0"/>
              </a:rPr>
              <a:t>Hemorrhagic Manifestations of Dengue </a:t>
            </a:r>
            <a:br>
              <a:rPr lang="en-US" b="1" dirty="0" smtClean="0">
                <a:solidFill>
                  <a:schemeClr val="tx2">
                    <a:lumMod val="75000"/>
                  </a:schemeClr>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Skin </a:t>
            </a:r>
            <a:r>
              <a:rPr lang="en-US" dirty="0" err="1" smtClean="0">
                <a:solidFill>
                  <a:schemeClr val="tx2">
                    <a:lumMod val="75000"/>
                  </a:schemeClr>
                </a:solidFill>
                <a:latin typeface="Times New Roman" pitchFamily="18" charset="0"/>
                <a:cs typeface="Times New Roman" pitchFamily="18" charset="0"/>
              </a:rPr>
              <a:t>petechiae</a:t>
            </a: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purpura</a:t>
            </a: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ecchymoses</a:t>
            </a:r>
            <a:r>
              <a:rPr lang="en-US" dirty="0" smtClean="0">
                <a:solidFill>
                  <a:schemeClr val="tx2">
                    <a:lumMod val="75000"/>
                  </a:schemeClr>
                </a:solidFill>
                <a:latin typeface="Times New Roman" pitchFamily="18" charset="0"/>
                <a:cs typeface="Times New Roman" pitchFamily="18" charset="0"/>
              </a:rPr>
              <a:t> hemorrhages</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Gingival bleeding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Nasal bleeding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Gastrointestinal -</a:t>
            </a:r>
            <a:r>
              <a:rPr lang="en-US" dirty="0" err="1" smtClean="0">
                <a:solidFill>
                  <a:schemeClr val="tx2">
                    <a:lumMod val="75000"/>
                  </a:schemeClr>
                </a:solidFill>
                <a:latin typeface="Times New Roman" pitchFamily="18" charset="0"/>
                <a:cs typeface="Times New Roman" pitchFamily="18" charset="0"/>
              </a:rPr>
              <a:t>Hematemesis</a:t>
            </a: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melena</a:t>
            </a:r>
            <a:r>
              <a:rPr lang="en-US" dirty="0" smtClean="0">
                <a:solidFill>
                  <a:schemeClr val="tx2">
                    <a:lumMod val="75000"/>
                  </a:schemeClr>
                </a:solidFill>
                <a:latin typeface="Times New Roman" pitchFamily="18" charset="0"/>
                <a:cs typeface="Times New Roman" pitchFamily="18" charset="0"/>
              </a:rPr>
              <a:t>,</a:t>
            </a:r>
          </a:p>
          <a:p>
            <a:pPr>
              <a:buFont typeface="Georgia" pitchFamily="18" charset="0"/>
              <a:buNone/>
              <a:defRPr/>
            </a:pPr>
            <a:r>
              <a:rPr lang="en-US" dirty="0" err="1" smtClean="0">
                <a:solidFill>
                  <a:schemeClr val="tx2">
                    <a:lumMod val="75000"/>
                  </a:schemeClr>
                </a:solidFill>
                <a:latin typeface="Times New Roman" pitchFamily="18" charset="0"/>
                <a:cs typeface="Times New Roman" pitchFamily="18" charset="0"/>
              </a:rPr>
              <a:t>Hematuria</a:t>
            </a:r>
            <a:r>
              <a:rPr lang="en-US" dirty="0" smtClean="0">
                <a:solidFill>
                  <a:schemeClr val="tx2">
                    <a:lumMod val="75000"/>
                  </a:schemeClr>
                </a:solidFill>
                <a:latin typeface="Times New Roman" pitchFamily="18" charset="0"/>
                <a:cs typeface="Times New Roman" pitchFamily="18" charset="0"/>
              </a:rPr>
              <a:t>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Increased menstrual flow bleeding</a:t>
            </a: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b="1" dirty="0" smtClean="0">
                <a:solidFill>
                  <a:schemeClr val="accent1">
                    <a:lumMod val="50000"/>
                  </a:schemeClr>
                </a:solidFill>
                <a:latin typeface="Times New Roman" pitchFamily="18" charset="0"/>
                <a:cs typeface="Times New Roman" pitchFamily="18" charset="0"/>
              </a:rPr>
              <a:t>Evidence of hemorrhages</a:t>
            </a:r>
            <a:endParaRPr lang="en-US" b="1" dirty="0">
              <a:solidFill>
                <a:schemeClr val="accent1">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Font typeface="Georgia" pitchFamily="18" charset="0"/>
              <a:buNone/>
              <a:defRPr/>
            </a:pPr>
            <a:r>
              <a:rPr lang="en-US" dirty="0" smtClean="0">
                <a:solidFill>
                  <a:schemeClr val="accent1">
                    <a:lumMod val="50000"/>
                  </a:schemeClr>
                </a:solidFill>
                <a:latin typeface="Times New Roman" pitchFamily="18" charset="0"/>
                <a:cs typeface="Times New Roman" pitchFamily="18" charset="0"/>
              </a:rPr>
              <a:t>  which can be detected by:</a:t>
            </a:r>
          </a:p>
          <a:p>
            <a:pPr>
              <a:buFont typeface="Georgia" pitchFamily="18" charset="0"/>
              <a:buNone/>
              <a:defRPr/>
            </a:pPr>
            <a:r>
              <a:rPr lang="en-US" dirty="0" smtClean="0">
                <a:solidFill>
                  <a:schemeClr val="accent1">
                    <a:lumMod val="50000"/>
                  </a:schemeClr>
                </a:solidFill>
                <a:latin typeface="Times New Roman" pitchFamily="18" charset="0"/>
                <a:cs typeface="Times New Roman" pitchFamily="18" charset="0"/>
              </a:rPr>
              <a:t>  ▪ Positive tourniquet test </a:t>
            </a:r>
          </a:p>
          <a:p>
            <a:pPr>
              <a:buFont typeface="Georgia" pitchFamily="18" charset="0"/>
              <a:buNone/>
              <a:defRPr/>
            </a:pPr>
            <a:r>
              <a:rPr lang="en-US" dirty="0" smtClean="0">
                <a:solidFill>
                  <a:schemeClr val="accent1">
                    <a:lumMod val="50000"/>
                  </a:schemeClr>
                </a:solidFill>
                <a:latin typeface="Times New Roman" pitchFamily="18" charset="0"/>
                <a:cs typeface="Times New Roman" pitchFamily="18" charset="0"/>
              </a:rPr>
              <a:t>      A blood pressure cuff is applied and inflated to the midpoint between the systolic and diastolic blood pressures for five minutes. The test is positive if there are more than 10 to 20 </a:t>
            </a:r>
            <a:r>
              <a:rPr lang="en-US" dirty="0" err="1" smtClean="0">
                <a:solidFill>
                  <a:schemeClr val="accent1">
                    <a:lumMod val="50000"/>
                  </a:schemeClr>
                </a:solidFill>
                <a:latin typeface="Times New Roman" pitchFamily="18" charset="0"/>
                <a:cs typeface="Times New Roman" pitchFamily="18" charset="0"/>
              </a:rPr>
              <a:t>petechiae</a:t>
            </a:r>
            <a:r>
              <a:rPr lang="en-US" dirty="0" smtClean="0">
                <a:solidFill>
                  <a:schemeClr val="accent1">
                    <a:lumMod val="50000"/>
                  </a:schemeClr>
                </a:solidFill>
                <a:latin typeface="Times New Roman" pitchFamily="18" charset="0"/>
                <a:cs typeface="Times New Roman" pitchFamily="18" charset="0"/>
              </a:rPr>
              <a:t> per square inch area in </a:t>
            </a:r>
            <a:r>
              <a:rPr lang="en-US" dirty="0" err="1" smtClean="0">
                <a:solidFill>
                  <a:schemeClr val="accent1">
                    <a:lumMod val="50000"/>
                  </a:schemeClr>
                </a:solidFill>
                <a:latin typeface="Times New Roman" pitchFamily="18" charset="0"/>
                <a:cs typeface="Times New Roman" pitchFamily="18" charset="0"/>
              </a:rPr>
              <a:t>cubital</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fossa</a:t>
            </a:r>
            <a:endParaRPr lang="en-US" dirty="0" smtClean="0">
              <a:solidFill>
                <a:schemeClr val="accent1">
                  <a:lumMod val="50000"/>
                </a:schemeClr>
              </a:solidFill>
              <a:latin typeface="Times New Roman" pitchFamily="18" charset="0"/>
              <a:cs typeface="Times New Roman" pitchFamily="18" charset="0"/>
            </a:endParaRPr>
          </a:p>
          <a:p>
            <a:pPr>
              <a:buFont typeface="Georgia" pitchFamily="18" charset="0"/>
              <a:buNone/>
              <a:defRPr/>
            </a:pPr>
            <a:r>
              <a:rPr lang="en-US" dirty="0" smtClean="0">
                <a:solidFill>
                  <a:schemeClr val="accent1">
                    <a:lumMod val="50000"/>
                  </a:schemeClr>
                </a:solidFill>
                <a:latin typeface="Times New Roman" pitchFamily="18" charset="0"/>
                <a:cs typeface="Times New Roman" pitchFamily="18" charset="0"/>
              </a:rPr>
              <a:t>  ▪ Spontaneous bleeding from skin, nose, mouth and gums</a:t>
            </a:r>
          </a:p>
          <a:p>
            <a:pPr>
              <a:defRPr/>
            </a:pPr>
            <a:endParaRPr lang="en-US"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tx2">
                    <a:lumMod val="75000"/>
                  </a:schemeClr>
                </a:solidFill>
                <a:latin typeface="Times New Roman" pitchFamily="18" charset="0"/>
                <a:cs typeface="Times New Roman" pitchFamily="18" charset="0"/>
              </a:rPr>
              <a:t>Dengue Shock Syndrome(DSS):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US" dirty="0" smtClean="0">
                <a:solidFill>
                  <a:schemeClr val="tx2">
                    <a:lumMod val="75000"/>
                  </a:schemeClr>
                </a:solidFill>
                <a:latin typeface="Times New Roman" pitchFamily="18" charset="0"/>
                <a:cs typeface="Times New Roman" pitchFamily="18" charset="0"/>
              </a:rPr>
              <a:t>All the above criteria of DHF are present, plus </a:t>
            </a:r>
          </a:p>
          <a:p>
            <a:pPr>
              <a:defRPr/>
            </a:pPr>
            <a:r>
              <a:rPr lang="en-US" dirty="0" smtClean="0">
                <a:solidFill>
                  <a:schemeClr val="tx2">
                    <a:lumMod val="75000"/>
                  </a:schemeClr>
                </a:solidFill>
                <a:latin typeface="Times New Roman" pitchFamily="18" charset="0"/>
                <a:cs typeface="Times New Roman" pitchFamily="18" charset="0"/>
              </a:rPr>
              <a:t>manifestations of shock</a:t>
            </a: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b="1" dirty="0" smtClean="0">
                <a:solidFill>
                  <a:schemeClr val="tx2">
                    <a:lumMod val="75000"/>
                  </a:schemeClr>
                </a:solidFill>
                <a:latin typeface="Times New Roman" pitchFamily="18" charset="0"/>
                <a:cs typeface="Times New Roman" pitchFamily="18" charset="0"/>
              </a:rPr>
              <a:t>circulatory failure manifested by</a:t>
            </a:r>
            <a:br>
              <a:rPr lang="en-US" b="1" dirty="0" smtClean="0">
                <a:solidFill>
                  <a:schemeClr val="tx2">
                    <a:lumMod val="75000"/>
                  </a:schemeClr>
                </a:solidFill>
                <a:latin typeface="Times New Roman" pitchFamily="18" charset="0"/>
                <a:cs typeface="Times New Roman" pitchFamily="18" charset="0"/>
              </a:rPr>
            </a:br>
            <a:endParaRPr lang="en-US" dirty="0">
              <a:solidFill>
                <a:schemeClr val="accent3">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US" dirty="0" smtClean="0">
                <a:solidFill>
                  <a:schemeClr val="tx2">
                    <a:lumMod val="75000"/>
                  </a:schemeClr>
                </a:solidFill>
                <a:latin typeface="Times New Roman" pitchFamily="18" charset="0"/>
                <a:cs typeface="Times New Roman" pitchFamily="18" charset="0"/>
              </a:rPr>
              <a:t>Rapid and weak pulse </a:t>
            </a:r>
          </a:p>
          <a:p>
            <a:pPr>
              <a:defRPr/>
            </a:pPr>
            <a:r>
              <a:rPr lang="en-US" dirty="0" smtClean="0">
                <a:solidFill>
                  <a:schemeClr val="tx2">
                    <a:lumMod val="75000"/>
                  </a:schemeClr>
                </a:solidFill>
                <a:latin typeface="Times New Roman" pitchFamily="18" charset="0"/>
                <a:cs typeface="Times New Roman" pitchFamily="18" charset="0"/>
              </a:rPr>
              <a:t>Narrow pulse pressure hypotension for age (&lt; 20 mm </a:t>
            </a:r>
          </a:p>
          <a:p>
            <a:pPr>
              <a:defRPr/>
            </a:pPr>
            <a:r>
              <a:rPr lang="en-US" dirty="0" smtClean="0">
                <a:solidFill>
                  <a:schemeClr val="tx2">
                    <a:lumMod val="75000"/>
                  </a:schemeClr>
                </a:solidFill>
                <a:latin typeface="Times New Roman" pitchFamily="18" charset="0"/>
                <a:cs typeface="Times New Roman" pitchFamily="18" charset="0"/>
              </a:rPr>
              <a:t>Cold, clammy skin and altered mental status </a:t>
            </a:r>
          </a:p>
          <a:p>
            <a:pPr>
              <a:defRPr/>
            </a:pPr>
            <a:r>
              <a:rPr lang="en-US" dirty="0" smtClean="0">
                <a:solidFill>
                  <a:schemeClr val="tx2">
                    <a:lumMod val="75000"/>
                  </a:schemeClr>
                </a:solidFill>
                <a:latin typeface="Times New Roman" pitchFamily="18" charset="0"/>
                <a:cs typeface="Times New Roman" pitchFamily="18" charset="0"/>
              </a:rPr>
              <a:t>Frank shock is direct evidence of circulatory failure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hlinkClick r:id="rId2" tooltip="Hemorrhagic Manifestations of Dengue&#10;•Skin&#10;petechiae, purpu..."/>
              </a:rPr>
              <a:t> </a:t>
            </a:r>
            <a:endParaRPr lang="en-US" dirty="0" smtClean="0">
              <a:solidFill>
                <a:schemeClr val="tx2">
                  <a:lumMod val="75000"/>
                </a:schemeClr>
              </a:solidFill>
              <a:latin typeface="Times New Roman" pitchFamily="18" charset="0"/>
              <a:cs typeface="Times New Roman" pitchFamily="18" charset="0"/>
            </a:endParaRPr>
          </a:p>
          <a:p>
            <a:pPr>
              <a:defRPr/>
            </a:pP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endParaRPr lang="en-US" smtClean="0"/>
          </a:p>
        </p:txBody>
      </p:sp>
      <p:pic>
        <p:nvPicPr>
          <p:cNvPr id="119811" name="Picture 2" descr="C:\Users\Dept.Of Pathology\Desktop\dengue-fever-epidemiology-pathogenesis-symptoms-diagnosis-management-complications-26-638.jpg"/>
          <p:cNvPicPr>
            <a:picLocks noGrp="1" noChangeAspect="1" noChangeArrowheads="1"/>
          </p:cNvPicPr>
          <p:nvPr>
            <p:ph idx="1"/>
          </p:nvPr>
        </p:nvPicPr>
        <p:blipFill>
          <a:blip r:embed="rId2"/>
          <a:srcRect/>
          <a:stretch>
            <a:fillRect/>
          </a:stretch>
        </p:blipFill>
        <p:spPr>
          <a:xfrm>
            <a:off x="0" y="381000"/>
            <a:ext cx="9144000" cy="64770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solidFill>
                  <a:schemeClr val="tx2">
                    <a:lumMod val="75000"/>
                  </a:schemeClr>
                </a:solidFill>
                <a:latin typeface="Times New Roman" pitchFamily="18" charset="0"/>
                <a:cs typeface="Times New Roman" pitchFamily="18" charset="0"/>
              </a:rPr>
              <a:t>Laboratory diagnosis</a:t>
            </a:r>
            <a:endParaRPr lang="en-US" sz="2800"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defRPr/>
            </a:pPr>
            <a:r>
              <a:rPr lang="en-US" dirty="0" smtClean="0">
                <a:solidFill>
                  <a:schemeClr val="tx2">
                    <a:lumMod val="75000"/>
                  </a:schemeClr>
                </a:solidFill>
                <a:latin typeface="Times New Roman" pitchFamily="18" charset="0"/>
                <a:cs typeface="Times New Roman" pitchFamily="18" charset="0"/>
              </a:rPr>
              <a:t>Specimens</a:t>
            </a:r>
          </a:p>
          <a:p>
            <a:pPr>
              <a:defRPr/>
            </a:pPr>
            <a:r>
              <a:rPr lang="en-US" dirty="0" smtClean="0">
                <a:solidFill>
                  <a:schemeClr val="tx2">
                    <a:lumMod val="75000"/>
                  </a:schemeClr>
                </a:solidFill>
                <a:latin typeface="Times New Roman" pitchFamily="18" charset="0"/>
                <a:cs typeface="Times New Roman" pitchFamily="18" charset="0"/>
              </a:rPr>
              <a:t> 1) For antibody detection – serum</a:t>
            </a:r>
          </a:p>
          <a:p>
            <a:pPr>
              <a:defRPr/>
            </a:pPr>
            <a:r>
              <a:rPr lang="en-US" dirty="0" smtClean="0">
                <a:solidFill>
                  <a:schemeClr val="tx2">
                    <a:lumMod val="75000"/>
                  </a:schemeClr>
                </a:solidFill>
                <a:latin typeface="Times New Roman" pitchFamily="18" charset="0"/>
                <a:cs typeface="Times New Roman" pitchFamily="18" charset="0"/>
              </a:rPr>
              <a:t> 2) For antigen detection – serum </a:t>
            </a:r>
          </a:p>
          <a:p>
            <a:pPr>
              <a:defRPr/>
            </a:pPr>
            <a:r>
              <a:rPr lang="en-US" dirty="0" smtClean="0">
                <a:solidFill>
                  <a:schemeClr val="tx2">
                    <a:lumMod val="75000"/>
                  </a:schemeClr>
                </a:solidFill>
                <a:latin typeface="Times New Roman" pitchFamily="18" charset="0"/>
                <a:cs typeface="Times New Roman" pitchFamily="18" charset="0"/>
              </a:rPr>
              <a:t>3) For isolation of virus and PCR</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a) Serum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b) Plasma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c) Whole blood</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d) Autopsy tissues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e) Mosquitoes collected in nature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lstStyle/>
          <a:p>
            <a:pPr>
              <a:defRPr/>
            </a:pPr>
            <a:r>
              <a:rPr lang="en-US" dirty="0" err="1" smtClean="0">
                <a:solidFill>
                  <a:schemeClr val="tx2">
                    <a:lumMod val="75000"/>
                  </a:schemeClr>
                </a:solidFill>
                <a:latin typeface="Times New Roman" pitchFamily="18" charset="0"/>
                <a:cs typeface="Times New Roman" pitchFamily="18" charset="0"/>
              </a:rPr>
              <a:t>Haematological</a:t>
            </a:r>
            <a:r>
              <a:rPr lang="en-US" dirty="0" smtClean="0">
                <a:solidFill>
                  <a:schemeClr val="tx2">
                    <a:lumMod val="75000"/>
                  </a:schemeClr>
                </a:solidFill>
                <a:latin typeface="Times New Roman" pitchFamily="18" charset="0"/>
                <a:cs typeface="Times New Roman" pitchFamily="18" charset="0"/>
              </a:rPr>
              <a:t> diagnosis</a:t>
            </a:r>
            <a:endParaRPr lang="en-US"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668838"/>
          </a:xfrm>
        </p:spPr>
        <p:txBody>
          <a:bodyPr>
            <a:normAutofit lnSpcReduction="10000"/>
          </a:bodyPr>
          <a:lstStyle/>
          <a:p>
            <a:pPr>
              <a:defRPr/>
            </a:pPr>
            <a:r>
              <a:rPr lang="en-US" dirty="0" smtClean="0">
                <a:solidFill>
                  <a:schemeClr val="tx2">
                    <a:lumMod val="75000"/>
                  </a:schemeClr>
                </a:solidFill>
                <a:latin typeface="Times New Roman" pitchFamily="18" charset="0"/>
                <a:cs typeface="Times New Roman" pitchFamily="18" charset="0"/>
              </a:rPr>
              <a:t>Thrombocytopenia </a:t>
            </a:r>
          </a:p>
          <a:p>
            <a:pPr>
              <a:defRPr/>
            </a:pPr>
            <a:r>
              <a:rPr lang="en-US" dirty="0" smtClean="0">
                <a:solidFill>
                  <a:schemeClr val="tx2">
                    <a:lumMod val="75000"/>
                  </a:schemeClr>
                </a:solidFill>
                <a:latin typeface="Times New Roman" pitchFamily="18" charset="0"/>
                <a:cs typeface="Times New Roman" pitchFamily="18" charset="0"/>
              </a:rPr>
              <a:t> Detection of antibody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Demonstration of </a:t>
            </a:r>
            <a:r>
              <a:rPr lang="en-US" dirty="0" err="1" smtClean="0">
                <a:solidFill>
                  <a:schemeClr val="tx2">
                    <a:lumMod val="75000"/>
                  </a:schemeClr>
                </a:solidFill>
                <a:latin typeface="Times New Roman" pitchFamily="18" charset="0"/>
                <a:cs typeface="Times New Roman" pitchFamily="18" charset="0"/>
              </a:rPr>
              <a:t>IgM</a:t>
            </a:r>
            <a:r>
              <a:rPr lang="en-US" dirty="0" smtClean="0">
                <a:solidFill>
                  <a:schemeClr val="tx2">
                    <a:lumMod val="75000"/>
                  </a:schemeClr>
                </a:solidFill>
                <a:latin typeface="Times New Roman" pitchFamily="18" charset="0"/>
                <a:cs typeface="Times New Roman" pitchFamily="18" charset="0"/>
              </a:rPr>
              <a:t> antibody in serum provides early diagnosis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IgM</a:t>
            </a:r>
            <a:r>
              <a:rPr lang="en-US" dirty="0" smtClean="0">
                <a:solidFill>
                  <a:schemeClr val="tx2">
                    <a:lumMod val="75000"/>
                  </a:schemeClr>
                </a:solidFill>
                <a:latin typeface="Times New Roman" pitchFamily="18" charset="0"/>
                <a:cs typeface="Times New Roman" pitchFamily="18" charset="0"/>
              </a:rPr>
              <a:t> antibody appears 5 days after onset of symptoms and persists for one to three months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Detection of four fold rise in </a:t>
            </a:r>
            <a:r>
              <a:rPr lang="en-US" dirty="0" err="1" smtClean="0">
                <a:solidFill>
                  <a:schemeClr val="tx2">
                    <a:lumMod val="75000"/>
                  </a:schemeClr>
                </a:solidFill>
                <a:latin typeface="Times New Roman" pitchFamily="18" charset="0"/>
                <a:cs typeface="Times New Roman" pitchFamily="18" charset="0"/>
              </a:rPr>
              <a:t>IgG</a:t>
            </a: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titre</a:t>
            </a:r>
            <a:r>
              <a:rPr lang="en-US" dirty="0" smtClean="0">
                <a:solidFill>
                  <a:schemeClr val="tx2">
                    <a:lumMod val="75000"/>
                  </a:schemeClr>
                </a:solidFill>
                <a:latin typeface="Times New Roman" pitchFamily="18" charset="0"/>
                <a:cs typeface="Times New Roman" pitchFamily="18" charset="0"/>
              </a:rPr>
              <a:t> in sera taken at an interval of ten days or more is </a:t>
            </a:r>
            <a:r>
              <a:rPr lang="en-US" dirty="0" err="1" smtClean="0">
                <a:solidFill>
                  <a:schemeClr val="tx2">
                    <a:lumMod val="75000"/>
                  </a:schemeClr>
                </a:solidFill>
                <a:latin typeface="Times New Roman" pitchFamily="18" charset="0"/>
                <a:cs typeface="Times New Roman" pitchFamily="18" charset="0"/>
              </a:rPr>
              <a:t>confirmator</a:t>
            </a:r>
            <a:endParaRPr lang="en-US" dirty="0" smtClean="0">
              <a:solidFill>
                <a:schemeClr val="tx2">
                  <a:lumMod val="75000"/>
                </a:schemeClr>
              </a:solidFill>
              <a:latin typeface="Times New Roman" pitchFamily="18" charset="0"/>
              <a:cs typeface="Times New Roman" pitchFamily="18" charset="0"/>
            </a:endParaRPr>
          </a:p>
          <a:p>
            <a:pPr>
              <a:defRPr/>
            </a:pP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REFERENCES </a:t>
            </a:r>
            <a:endParaRPr lang="en-US" dirty="0">
              <a:solidFill>
                <a:schemeClr val="tx2">
                  <a:lumMod val="50000"/>
                </a:schemeClr>
              </a:solidFill>
            </a:endParaRPr>
          </a:p>
        </p:txBody>
      </p:sp>
      <p:sp>
        <p:nvSpPr>
          <p:cNvPr id="3" name="Content Placeholder 2"/>
          <p:cNvSpPr>
            <a:spLocks noGrp="1"/>
          </p:cNvSpPr>
          <p:nvPr>
            <p:ph idx="1"/>
          </p:nvPr>
        </p:nvSpPr>
        <p:spPr/>
        <p:txBody>
          <a:bodyPr>
            <a:normAutofit/>
          </a:bodyPr>
          <a:lstStyle/>
          <a:p>
            <a:r>
              <a:rPr lang="en-US" sz="2000" dirty="0" err="1" smtClean="0">
                <a:solidFill>
                  <a:schemeClr val="tx2">
                    <a:lumMod val="50000"/>
                  </a:schemeClr>
                </a:solidFill>
                <a:latin typeface="Times New Roman" pitchFamily="18" charset="0"/>
                <a:cs typeface="Times New Roman" pitchFamily="18" charset="0"/>
              </a:rPr>
              <a:t>Surinder</a:t>
            </a:r>
            <a:r>
              <a:rPr lang="en-US" sz="2000" dirty="0" smtClean="0">
                <a:solidFill>
                  <a:schemeClr val="tx2">
                    <a:lumMod val="50000"/>
                  </a:schemeClr>
                </a:solidFill>
                <a:latin typeface="Times New Roman" pitchFamily="18" charset="0"/>
                <a:cs typeface="Times New Roman" pitchFamily="18" charset="0"/>
              </a:rPr>
              <a:t> Kumar-Essentials Of Microbiology</a:t>
            </a:r>
          </a:p>
          <a:p>
            <a:r>
              <a:rPr lang="en-US" sz="2000" dirty="0" err="1" smtClean="0">
                <a:solidFill>
                  <a:schemeClr val="tx2">
                    <a:lumMod val="50000"/>
                  </a:schemeClr>
                </a:solidFill>
                <a:latin typeface="Times New Roman" pitchFamily="18" charset="0"/>
                <a:cs typeface="Times New Roman" pitchFamily="18" charset="0"/>
              </a:rPr>
              <a:t>Anandanarayanan</a:t>
            </a:r>
            <a:r>
              <a:rPr lang="en-US" sz="2000" dirty="0" smtClean="0">
                <a:solidFill>
                  <a:schemeClr val="tx2">
                    <a:lumMod val="50000"/>
                  </a:schemeClr>
                </a:solidFill>
                <a:latin typeface="Times New Roman" pitchFamily="18" charset="0"/>
                <a:cs typeface="Times New Roman" pitchFamily="18" charset="0"/>
              </a:rPr>
              <a:t>-Text Book Of Microbiology</a:t>
            </a:r>
          </a:p>
          <a:p>
            <a:r>
              <a:rPr lang="en-US" sz="2000" dirty="0" err="1" smtClean="0">
                <a:solidFill>
                  <a:schemeClr val="tx2">
                    <a:lumMod val="75000"/>
                  </a:schemeClr>
                </a:solidFill>
                <a:latin typeface="Times New Roman" pitchFamily="18" charset="0"/>
                <a:cs typeface="Times New Roman" pitchFamily="18" charset="0"/>
              </a:rPr>
              <a:t>Apurba</a:t>
            </a:r>
            <a:r>
              <a:rPr lang="en-US" sz="2000" dirty="0" smtClean="0">
                <a:solidFill>
                  <a:schemeClr val="tx2">
                    <a:lumMod val="75000"/>
                  </a:schemeClr>
                </a:solidFill>
                <a:latin typeface="Times New Roman" pitchFamily="18" charset="0"/>
                <a:cs typeface="Times New Roman" pitchFamily="18" charset="0"/>
              </a:rPr>
              <a:t> </a:t>
            </a:r>
            <a:r>
              <a:rPr lang="en-US" sz="2000" dirty="0" err="1" smtClean="0">
                <a:solidFill>
                  <a:schemeClr val="tx2">
                    <a:lumMod val="75000"/>
                  </a:schemeClr>
                </a:solidFill>
                <a:latin typeface="Times New Roman" pitchFamily="18" charset="0"/>
                <a:cs typeface="Times New Roman" pitchFamily="18" charset="0"/>
              </a:rPr>
              <a:t>Sankar</a:t>
            </a:r>
            <a:r>
              <a:rPr lang="en-US" sz="2000" dirty="0" smtClean="0">
                <a:solidFill>
                  <a:schemeClr val="tx2">
                    <a:lumMod val="75000"/>
                  </a:schemeClr>
                </a:solidFill>
                <a:latin typeface="Times New Roman" pitchFamily="18" charset="0"/>
                <a:cs typeface="Times New Roman" pitchFamily="18" charset="0"/>
              </a:rPr>
              <a:t> </a:t>
            </a:r>
            <a:r>
              <a:rPr lang="en-US" sz="2000" dirty="0" err="1" smtClean="0">
                <a:solidFill>
                  <a:schemeClr val="tx2">
                    <a:lumMod val="75000"/>
                  </a:schemeClr>
                </a:solidFill>
                <a:latin typeface="Times New Roman" pitchFamily="18" charset="0"/>
                <a:cs typeface="Times New Roman" pitchFamily="18" charset="0"/>
              </a:rPr>
              <a:t>Sastry</a:t>
            </a:r>
            <a:r>
              <a:rPr lang="en-US" sz="2000" dirty="0" smtClean="0">
                <a:solidFill>
                  <a:schemeClr val="tx2">
                    <a:lumMod val="75000"/>
                  </a:schemeClr>
                </a:solidFill>
                <a:latin typeface="Times New Roman" pitchFamily="18" charset="0"/>
                <a:cs typeface="Times New Roman" pitchFamily="18" charset="0"/>
              </a:rPr>
              <a:t>-Essential of Medical Microbiology</a:t>
            </a:r>
          </a:p>
          <a:p>
            <a:r>
              <a:rPr lang="en-US" sz="2000" dirty="0" smtClean="0">
                <a:solidFill>
                  <a:schemeClr val="accent1">
                    <a:lumMod val="50000"/>
                  </a:schemeClr>
                </a:solidFill>
                <a:latin typeface="Times New Roman" pitchFamily="18" charset="0"/>
                <a:cs typeface="Times New Roman" pitchFamily="18" charset="0"/>
                <a:hlinkClick r:id="rId2"/>
              </a:rPr>
              <a:t>http://emergencymedic.blogspot.com/2012/06/dengue-new-who-2010-severity.html</a:t>
            </a:r>
            <a:endParaRPr lang="en-US" sz="2000" dirty="0" smtClean="0">
              <a:solidFill>
                <a:schemeClr val="accent1">
                  <a:lumMod val="50000"/>
                </a:schemeClr>
              </a:solidFill>
              <a:latin typeface="Times New Roman" pitchFamily="18" charset="0"/>
              <a:cs typeface="Times New Roman" pitchFamily="18" charset="0"/>
            </a:endParaRPr>
          </a:p>
          <a:p>
            <a:endParaRPr lang="en-US" sz="2000" dirty="0" smtClean="0">
              <a:solidFill>
                <a:schemeClr val="accent1">
                  <a:lumMod val="50000"/>
                </a:schemeClr>
              </a:solidFill>
              <a:latin typeface="Times New Roman" pitchFamily="18" charset="0"/>
              <a:cs typeface="Times New Roman" pitchFamily="18" charset="0"/>
            </a:endParaRPr>
          </a:p>
          <a:p>
            <a:endParaRPr lang="en-US" sz="2000"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tx2">
                    <a:lumMod val="75000"/>
                  </a:schemeClr>
                </a:solidFill>
                <a:latin typeface="Times New Roman" pitchFamily="18" charset="0"/>
                <a:cs typeface="Times New Roman" pitchFamily="18" charset="0"/>
              </a:rPr>
              <a:t>DENGUE VIRUS</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US" dirty="0" smtClean="0">
                <a:solidFill>
                  <a:schemeClr val="tx2">
                    <a:lumMod val="75000"/>
                  </a:schemeClr>
                </a:solidFill>
                <a:latin typeface="Times New Roman" pitchFamily="18" charset="0"/>
                <a:cs typeface="Times New Roman" pitchFamily="18" charset="0"/>
              </a:rPr>
              <a:t>family </a:t>
            </a:r>
            <a:r>
              <a:rPr lang="en-US" dirty="0" err="1" smtClean="0">
                <a:solidFill>
                  <a:schemeClr val="tx2">
                    <a:lumMod val="75000"/>
                  </a:schemeClr>
                </a:solidFill>
                <a:latin typeface="Times New Roman" pitchFamily="18" charset="0"/>
                <a:cs typeface="Times New Roman" pitchFamily="18" charset="0"/>
              </a:rPr>
              <a:t>flaviviridae</a:t>
            </a:r>
            <a:r>
              <a:rPr lang="en-US" dirty="0" smtClean="0">
                <a:solidFill>
                  <a:schemeClr val="tx2">
                    <a:lumMod val="75000"/>
                  </a:schemeClr>
                </a:solidFill>
                <a:latin typeface="Times New Roman" pitchFamily="18" charset="0"/>
                <a:cs typeface="Times New Roman" pitchFamily="18" charset="0"/>
              </a:rPr>
              <a:t> </a:t>
            </a:r>
          </a:p>
          <a:p>
            <a:pPr>
              <a:defRPr/>
            </a:pPr>
            <a:r>
              <a:rPr lang="en-US" dirty="0" smtClean="0">
                <a:solidFill>
                  <a:schemeClr val="tx2">
                    <a:lumMod val="75000"/>
                  </a:schemeClr>
                </a:solidFill>
                <a:latin typeface="Times New Roman" pitchFamily="18" charset="0"/>
                <a:cs typeface="Times New Roman" pitchFamily="18" charset="0"/>
              </a:rPr>
              <a:t>Transmitted by mosquitoes </a:t>
            </a:r>
          </a:p>
          <a:p>
            <a:pPr>
              <a:defRPr/>
            </a:pPr>
            <a:r>
              <a:rPr lang="en-US" dirty="0" smtClean="0">
                <a:solidFill>
                  <a:schemeClr val="tx2">
                    <a:lumMod val="75000"/>
                  </a:schemeClr>
                </a:solidFill>
                <a:latin typeface="Times New Roman" pitchFamily="18" charset="0"/>
                <a:cs typeface="Times New Roman" pitchFamily="18" charset="0"/>
              </a:rPr>
              <a:t>Composed of single-stranded RNA</a:t>
            </a:r>
          </a:p>
          <a:p>
            <a:pPr>
              <a:defRPr/>
            </a:pPr>
            <a:r>
              <a:rPr lang="en-US" dirty="0" smtClean="0">
                <a:solidFill>
                  <a:schemeClr val="tx2">
                    <a:lumMod val="75000"/>
                  </a:schemeClr>
                </a:solidFill>
                <a:latin typeface="Times New Roman" pitchFamily="18" charset="0"/>
                <a:cs typeface="Times New Roman" pitchFamily="18" charset="0"/>
              </a:rPr>
              <a:t>30-45nm</a:t>
            </a:r>
          </a:p>
          <a:p>
            <a:pPr>
              <a:defRPr/>
            </a:pPr>
            <a:r>
              <a:rPr lang="en-US" dirty="0" smtClean="0">
                <a:solidFill>
                  <a:schemeClr val="tx2">
                    <a:lumMod val="75000"/>
                  </a:schemeClr>
                </a:solidFill>
                <a:latin typeface="Times New Roman" pitchFamily="18" charset="0"/>
                <a:cs typeface="Times New Roman" pitchFamily="18" charset="0"/>
              </a:rPr>
              <a:t>Four distinct </a:t>
            </a:r>
            <a:r>
              <a:rPr lang="en-US" dirty="0" err="1" smtClean="0">
                <a:solidFill>
                  <a:schemeClr val="tx2">
                    <a:lumMod val="75000"/>
                  </a:schemeClr>
                </a:solidFill>
                <a:latin typeface="Times New Roman" pitchFamily="18" charset="0"/>
                <a:cs typeface="Times New Roman" pitchFamily="18" charset="0"/>
              </a:rPr>
              <a:t>antigenically</a:t>
            </a:r>
            <a:r>
              <a:rPr lang="en-US" dirty="0" smtClean="0">
                <a:solidFill>
                  <a:schemeClr val="tx2">
                    <a:lumMod val="75000"/>
                  </a:schemeClr>
                </a:solidFill>
                <a:latin typeface="Times New Roman" pitchFamily="18" charset="0"/>
                <a:cs typeface="Times New Roman" pitchFamily="18" charset="0"/>
              </a:rPr>
              <a:t> related serotypes ( 1to 4) of dengue virus</a:t>
            </a: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75000"/>
                  </a:schemeClr>
                </a:solidFill>
                <a:latin typeface="Times New Roman" pitchFamily="18" charset="0"/>
                <a:cs typeface="Times New Roman" pitchFamily="18" charset="0"/>
              </a:rPr>
              <a:t>Dengue virus</a:t>
            </a:r>
            <a:endParaRPr lang="en-US"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defRPr/>
            </a:pPr>
            <a:r>
              <a:rPr lang="en-US" dirty="0" smtClean="0">
                <a:solidFill>
                  <a:schemeClr val="tx2">
                    <a:lumMod val="75000"/>
                  </a:schemeClr>
                </a:solidFill>
                <a:latin typeface="Times New Roman" pitchFamily="18" charset="0"/>
                <a:cs typeface="Times New Roman" pitchFamily="18" charset="0"/>
              </a:rPr>
              <a:t>Each serotype provides specific lifetime immunity, and short-term cross-immunity</a:t>
            </a:r>
          </a:p>
          <a:p>
            <a:pPr>
              <a:defRPr/>
            </a:pPr>
            <a:r>
              <a:rPr lang="en-US" dirty="0" smtClean="0">
                <a:solidFill>
                  <a:schemeClr val="tx2">
                    <a:lumMod val="75000"/>
                  </a:schemeClr>
                </a:solidFill>
                <a:latin typeface="Times New Roman" pitchFamily="18" charset="0"/>
                <a:cs typeface="Times New Roman" pitchFamily="18" charset="0"/>
              </a:rPr>
              <a:t>All serotypes can cause severe and fatal disease</a:t>
            </a:r>
          </a:p>
          <a:p>
            <a:pPr>
              <a:defRPr/>
            </a:pPr>
            <a:r>
              <a:rPr lang="en-US" dirty="0" smtClean="0">
                <a:solidFill>
                  <a:schemeClr val="tx2">
                    <a:lumMod val="75000"/>
                  </a:schemeClr>
                </a:solidFill>
                <a:latin typeface="Times New Roman" pitchFamily="18" charset="0"/>
                <a:cs typeface="Times New Roman" pitchFamily="18" charset="0"/>
              </a:rPr>
              <a:t>Serotype 2 is apparently more dangerous than other serotypes</a:t>
            </a:r>
          </a:p>
          <a:p>
            <a:pPr>
              <a:defRPr/>
            </a:pPr>
            <a:r>
              <a:rPr lang="en-US" dirty="0" smtClean="0">
                <a:solidFill>
                  <a:schemeClr val="tx2">
                    <a:lumMod val="75000"/>
                  </a:schemeClr>
                </a:solidFill>
                <a:latin typeface="Times New Roman" pitchFamily="18" charset="0"/>
                <a:cs typeface="Times New Roman" pitchFamily="18" charset="0"/>
              </a:rPr>
              <a:t>Genetic variation within serotypes</a:t>
            </a:r>
          </a:p>
          <a:p>
            <a:pPr>
              <a:defRPr/>
            </a:pPr>
            <a:r>
              <a:rPr lang="en-US" dirty="0" smtClean="0">
                <a:solidFill>
                  <a:schemeClr val="tx2">
                    <a:lumMod val="75000"/>
                  </a:schemeClr>
                </a:solidFill>
                <a:latin typeface="Times New Roman" pitchFamily="18" charset="0"/>
                <a:cs typeface="Times New Roman" pitchFamily="18" charset="0"/>
              </a:rPr>
              <a:t>Some genetic variants within each serotype appear to be more virulent or have greater epidemic potential</a:t>
            </a: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solidFill>
                  <a:schemeClr val="tx2">
                    <a:lumMod val="75000"/>
                  </a:schemeClr>
                </a:solidFill>
                <a:latin typeface="Times New Roman" pitchFamily="18" charset="0"/>
                <a:cs typeface="Times New Roman" pitchFamily="18" charset="0"/>
              </a:rPr>
              <a:t>Vector</a:t>
            </a:r>
            <a:r>
              <a:rPr lang="en-US" dirty="0" smtClean="0">
                <a:solidFill>
                  <a:schemeClr val="accent3">
                    <a:lumMod val="50000"/>
                  </a:schemeClr>
                </a:solidFill>
                <a:latin typeface="Times New Roman" pitchFamily="18" charset="0"/>
                <a:cs typeface="Times New Roman" pitchFamily="18" charset="0"/>
              </a:rPr>
              <a:t/>
            </a:r>
            <a:br>
              <a:rPr lang="en-US" dirty="0" smtClean="0">
                <a:solidFill>
                  <a:schemeClr val="accent3">
                    <a:lumMod val="50000"/>
                  </a:schemeClr>
                </a:solidFill>
                <a:latin typeface="Times New Roman" pitchFamily="18" charset="0"/>
                <a:cs typeface="Times New Roman" pitchFamily="18" charset="0"/>
              </a:rPr>
            </a:br>
            <a:endParaRPr lang="en-US" dirty="0">
              <a:solidFill>
                <a:schemeClr val="accent3">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686800" cy="4821238"/>
          </a:xfrm>
        </p:spPr>
        <p:txBody>
          <a:bodyPr>
            <a:normAutofit fontScale="92500" lnSpcReduction="10000"/>
          </a:bodyPr>
          <a:lstStyle/>
          <a:p>
            <a:pPr>
              <a:defRPr/>
            </a:pPr>
            <a:r>
              <a:rPr lang="en-US" dirty="0" err="1" smtClean="0">
                <a:solidFill>
                  <a:schemeClr val="tx2">
                    <a:lumMod val="75000"/>
                  </a:schemeClr>
                </a:solidFill>
                <a:latin typeface="Times New Roman" pitchFamily="18" charset="0"/>
                <a:cs typeface="Times New Roman" pitchFamily="18" charset="0"/>
              </a:rPr>
              <a:t>Aedes</a:t>
            </a: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aegypti</a:t>
            </a:r>
            <a:r>
              <a:rPr lang="en-US" dirty="0" smtClean="0">
                <a:solidFill>
                  <a:schemeClr val="tx2">
                    <a:lumMod val="75000"/>
                  </a:schemeClr>
                </a:solidFill>
                <a:latin typeface="Times New Roman" pitchFamily="18" charset="0"/>
                <a:cs typeface="Times New Roman" pitchFamily="18" charset="0"/>
              </a:rPr>
              <a:t> is the principal vector </a:t>
            </a:r>
          </a:p>
          <a:p>
            <a:pPr>
              <a:defRPr/>
            </a:pPr>
            <a:r>
              <a:rPr lang="en-US" dirty="0" smtClean="0">
                <a:solidFill>
                  <a:schemeClr val="tx2">
                    <a:lumMod val="75000"/>
                  </a:schemeClr>
                </a:solidFill>
                <a:latin typeface="Times New Roman" pitchFamily="18" charset="0"/>
                <a:cs typeface="Times New Roman" pitchFamily="18" charset="0"/>
              </a:rPr>
              <a:t> They bite during the day time. </a:t>
            </a:r>
          </a:p>
          <a:p>
            <a:pPr>
              <a:defRPr/>
            </a:pPr>
            <a:r>
              <a:rPr lang="en-US" dirty="0" err="1" smtClean="0">
                <a:solidFill>
                  <a:schemeClr val="tx2">
                    <a:lumMod val="75000"/>
                  </a:schemeClr>
                </a:solidFill>
                <a:latin typeface="Times New Roman" pitchFamily="18" charset="0"/>
                <a:cs typeface="Times New Roman" pitchFamily="18" charset="0"/>
              </a:rPr>
              <a:t>Aedes</a:t>
            </a:r>
            <a:r>
              <a:rPr lang="en-US" dirty="0" smtClean="0">
                <a:solidFill>
                  <a:schemeClr val="tx2">
                    <a:lumMod val="75000"/>
                  </a:schemeClr>
                </a:solidFill>
                <a:latin typeface="Times New Roman" pitchFamily="18" charset="0"/>
                <a:cs typeface="Times New Roman" pitchFamily="18" charset="0"/>
              </a:rPr>
              <a:t> acquires infection by feeding on </a:t>
            </a:r>
            <a:r>
              <a:rPr lang="en-US" dirty="0" err="1" smtClean="0">
                <a:solidFill>
                  <a:schemeClr val="tx2">
                    <a:lumMod val="75000"/>
                  </a:schemeClr>
                </a:solidFill>
                <a:latin typeface="Times New Roman" pitchFamily="18" charset="0"/>
                <a:cs typeface="Times New Roman" pitchFamily="18" charset="0"/>
              </a:rPr>
              <a:t>viremic</a:t>
            </a:r>
            <a:r>
              <a:rPr lang="en-US" dirty="0" smtClean="0">
                <a:solidFill>
                  <a:schemeClr val="tx2">
                    <a:lumMod val="75000"/>
                  </a:schemeClr>
                </a:solidFill>
                <a:latin typeface="Times New Roman" pitchFamily="18" charset="0"/>
                <a:cs typeface="Times New Roman" pitchFamily="18" charset="0"/>
              </a:rPr>
              <a:t> patients (from a day before to 5 days later, i.e. the end of the febrile period).</a:t>
            </a:r>
          </a:p>
          <a:p>
            <a:pPr>
              <a:defRPr/>
            </a:pPr>
            <a:r>
              <a:rPr lang="en-US" dirty="0" smtClean="0">
                <a:solidFill>
                  <a:schemeClr val="tx2">
                    <a:lumMod val="75000"/>
                  </a:schemeClr>
                </a:solidFill>
                <a:latin typeface="Times New Roman" pitchFamily="18" charset="0"/>
                <a:cs typeface="Times New Roman" pitchFamily="18" charset="0"/>
              </a:rPr>
              <a:t> Extrinsic incubation period of 8–10 days is needed before </a:t>
            </a:r>
            <a:r>
              <a:rPr lang="en-US" dirty="0" err="1" smtClean="0">
                <a:solidFill>
                  <a:schemeClr val="tx2">
                    <a:lumMod val="75000"/>
                  </a:schemeClr>
                </a:solidFill>
                <a:latin typeface="Times New Roman" pitchFamily="18" charset="0"/>
                <a:cs typeface="Times New Roman" pitchFamily="18" charset="0"/>
              </a:rPr>
              <a:t>Aedesbecomes</a:t>
            </a:r>
            <a:r>
              <a:rPr lang="en-US" dirty="0" smtClean="0">
                <a:solidFill>
                  <a:schemeClr val="tx2">
                    <a:lumMod val="75000"/>
                  </a:schemeClr>
                </a:solidFill>
                <a:latin typeface="Times New Roman" pitchFamily="18" charset="0"/>
                <a:cs typeface="Times New Roman" pitchFamily="18" charset="0"/>
              </a:rPr>
              <a:t> infective.</a:t>
            </a:r>
          </a:p>
          <a:p>
            <a:pPr>
              <a:defRPr/>
            </a:pPr>
            <a:r>
              <a:rPr lang="en-US" dirty="0" smtClean="0">
                <a:solidFill>
                  <a:schemeClr val="tx2">
                    <a:lumMod val="75000"/>
                  </a:schemeClr>
                </a:solidFill>
                <a:latin typeface="Times New Roman" pitchFamily="18" charset="0"/>
                <a:cs typeface="Times New Roman" pitchFamily="18" charset="0"/>
              </a:rPr>
              <a:t> Once infected, it remains infective for life.</a:t>
            </a:r>
          </a:p>
          <a:p>
            <a:pPr>
              <a:defRPr/>
            </a:pPr>
            <a:r>
              <a:rPr lang="en-US" dirty="0" smtClean="0">
                <a:solidFill>
                  <a:schemeClr val="tx2">
                    <a:lumMod val="75000"/>
                  </a:schemeClr>
                </a:solidFill>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Aedes</a:t>
            </a:r>
            <a:r>
              <a:rPr lang="en-US" dirty="0" smtClean="0">
                <a:solidFill>
                  <a:schemeClr val="tx2">
                    <a:lumMod val="75000"/>
                  </a:schemeClr>
                </a:solidFill>
                <a:latin typeface="Times New Roman" pitchFamily="18" charset="0"/>
                <a:cs typeface="Times New Roman" pitchFamily="18" charset="0"/>
              </a:rPr>
              <a:t> can pass the dengue virus to its </a:t>
            </a:r>
            <a:r>
              <a:rPr lang="en-US" dirty="0" err="1" smtClean="0">
                <a:solidFill>
                  <a:schemeClr val="tx2">
                    <a:lumMod val="75000"/>
                  </a:schemeClr>
                </a:solidFill>
                <a:latin typeface="Times New Roman" pitchFamily="18" charset="0"/>
                <a:cs typeface="Times New Roman" pitchFamily="18" charset="0"/>
              </a:rPr>
              <a:t>offsprings</a:t>
            </a:r>
            <a:r>
              <a:rPr lang="en-US" dirty="0" smtClean="0">
                <a:solidFill>
                  <a:schemeClr val="tx2">
                    <a:lumMod val="75000"/>
                  </a:schemeClr>
                </a:solidFill>
                <a:latin typeface="Times New Roman" pitchFamily="18" charset="0"/>
                <a:cs typeface="Times New Roman" pitchFamily="18" charset="0"/>
              </a:rPr>
              <a:t> by </a:t>
            </a:r>
            <a:r>
              <a:rPr lang="en-US" dirty="0" err="1" smtClean="0">
                <a:solidFill>
                  <a:schemeClr val="tx2">
                    <a:lumMod val="75000"/>
                  </a:schemeClr>
                </a:solidFill>
                <a:latin typeface="Times New Roman" pitchFamily="18" charset="0"/>
                <a:cs typeface="Times New Roman" pitchFamily="18" charset="0"/>
              </a:rPr>
              <a:t>transovarial</a:t>
            </a:r>
            <a:r>
              <a:rPr lang="en-US" dirty="0" smtClean="0">
                <a:solidFill>
                  <a:schemeClr val="tx2">
                    <a:lumMod val="75000"/>
                  </a:schemeClr>
                </a:solidFill>
                <a:latin typeface="Times New Roman" pitchFamily="18" charset="0"/>
                <a:cs typeface="Times New Roman" pitchFamily="18" charset="0"/>
              </a:rPr>
              <a:t> transmission.</a:t>
            </a:r>
          </a:p>
          <a:p>
            <a:pPr>
              <a:defRPr/>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3"/>
          <p:cNvSpPr>
            <a:spLocks noGrp="1"/>
          </p:cNvSpPr>
          <p:nvPr>
            <p:ph type="title"/>
          </p:nvPr>
        </p:nvSpPr>
        <p:spPr/>
        <p:txBody>
          <a:bodyPr/>
          <a:lstStyle/>
          <a:p>
            <a:r>
              <a:rPr lang="en-US" b="1" smtClean="0">
                <a:latin typeface="Times New Roman" pitchFamily="18" charset="0"/>
                <a:cs typeface="Times New Roman" pitchFamily="18" charset="0"/>
              </a:rPr>
              <a:t>Pathogenesis </a:t>
            </a:r>
          </a:p>
        </p:txBody>
      </p:sp>
      <p:sp>
        <p:nvSpPr>
          <p:cNvPr id="3" name="Content Placeholder 2"/>
          <p:cNvSpPr>
            <a:spLocks noGrp="1"/>
          </p:cNvSpPr>
          <p:nvPr>
            <p:ph idx="1"/>
          </p:nvPr>
        </p:nvSpPr>
        <p:spPr>
          <a:xfrm>
            <a:off x="457200" y="2249488"/>
            <a:ext cx="8458200" cy="4324350"/>
          </a:xfrm>
        </p:spPr>
        <p:txBody>
          <a:bodyPr>
            <a:normAutofit fontScale="92500" lnSpcReduction="10000"/>
          </a:bodyPr>
          <a:lstStyle/>
          <a:p>
            <a:pPr>
              <a:defRPr/>
            </a:pPr>
            <a:r>
              <a:rPr lang="en-US" b="1" dirty="0" smtClean="0">
                <a:solidFill>
                  <a:schemeClr val="tx2">
                    <a:lumMod val="75000"/>
                  </a:schemeClr>
                </a:solidFill>
                <a:latin typeface="Times New Roman" pitchFamily="18" charset="0"/>
                <a:cs typeface="Times New Roman" pitchFamily="18" charset="0"/>
              </a:rPr>
              <a:t>Primary infection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Initial infection with a particular serotype is known as primary infection, which is usually asymptomatic or results in mild disease manifestations.</a:t>
            </a:r>
          </a:p>
          <a:p>
            <a:pPr>
              <a:defRPr/>
            </a:pPr>
            <a:r>
              <a:rPr lang="en-US" b="1" dirty="0" smtClean="0">
                <a:solidFill>
                  <a:schemeClr val="tx2">
                    <a:lumMod val="75000"/>
                  </a:schemeClr>
                </a:solidFill>
                <a:latin typeface="Times New Roman" pitchFamily="18" charset="0"/>
                <a:cs typeface="Times New Roman" pitchFamily="18" charset="0"/>
              </a:rPr>
              <a:t>Secondary dengue infections</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    Subsequent infection due to infection with another second serotype which is different from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the first serotype causing primary infection. </a:t>
            </a: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a:xfrm>
            <a:off x="533400" y="762000"/>
            <a:ext cx="8229600" cy="609600"/>
          </a:xfrm>
        </p:spPr>
        <p:txBody>
          <a:bodyPr>
            <a:normAutofit fontScale="90000"/>
          </a:bodyPr>
          <a:lstStyle/>
          <a:p>
            <a:r>
              <a:rPr lang="en-US" b="1" smtClean="0">
                <a:latin typeface="Times New Roman" pitchFamily="18" charset="0"/>
                <a:cs typeface="Times New Roman" pitchFamily="18" charset="0"/>
              </a:rPr>
              <a:t>Pathogenesis</a:t>
            </a:r>
          </a:p>
        </p:txBody>
      </p:sp>
      <p:sp>
        <p:nvSpPr>
          <p:cNvPr id="3" name="Content Placeholder 2"/>
          <p:cNvSpPr>
            <a:spLocks noGrp="1"/>
          </p:cNvSpPr>
          <p:nvPr>
            <p:ph idx="1"/>
          </p:nvPr>
        </p:nvSpPr>
        <p:spPr>
          <a:xfrm>
            <a:off x="457200" y="1524000"/>
            <a:ext cx="8229600" cy="5049838"/>
          </a:xfrm>
        </p:spPr>
        <p:txBody>
          <a:bodyPr>
            <a:normAutofit fontScale="92500" lnSpcReduction="10000"/>
          </a:bodyPr>
          <a:lstStyle/>
          <a:p>
            <a:pPr>
              <a:defRPr/>
            </a:pPr>
            <a:r>
              <a:rPr lang="en-US" dirty="0" smtClean="0">
                <a:solidFill>
                  <a:schemeClr val="tx2">
                    <a:lumMod val="75000"/>
                  </a:schemeClr>
                </a:solidFill>
                <a:latin typeface="Times New Roman" pitchFamily="18" charset="0"/>
                <a:cs typeface="Times New Roman" pitchFamily="18" charset="0"/>
              </a:rPr>
              <a:t>The severity of secondary dengue infection occurs due to an immunological phenomena - antibody dependent enhancement(ADE)- the non-neutralizing antibody produced against the first serotype will combine, cover and protect the second  serotype from host immune response. </a:t>
            </a:r>
          </a:p>
          <a:p>
            <a:pPr>
              <a:defRPr/>
            </a:pPr>
            <a:r>
              <a:rPr lang="en-US" dirty="0" smtClean="0">
                <a:solidFill>
                  <a:schemeClr val="tx2">
                    <a:lumMod val="75000"/>
                  </a:schemeClr>
                </a:solidFill>
                <a:latin typeface="Times New Roman" pitchFamily="18" charset="0"/>
                <a:cs typeface="Times New Roman" pitchFamily="18" charset="0"/>
              </a:rPr>
              <a:t>ADE is remarkably observed when serotype 1 infection is followed by serotype 2, which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also claims to be the most severe form and prone to develop into DHF and DSS.</a:t>
            </a:r>
          </a:p>
          <a:p>
            <a:pPr>
              <a:defRPr/>
            </a:pPr>
            <a:r>
              <a:rPr lang="en-US" dirty="0" smtClean="0">
                <a:solidFill>
                  <a:schemeClr val="tx2">
                    <a:lumMod val="75000"/>
                  </a:schemeClr>
                </a:solidFill>
                <a:latin typeface="Times New Roman" pitchFamily="18" charset="0"/>
                <a:cs typeface="Times New Roman" pitchFamily="18" charset="0"/>
              </a:rPr>
              <a:t> </a:t>
            </a:r>
            <a:endParaRPr lang="en-US"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pPr>
              <a:defRPr/>
            </a:pPr>
            <a:r>
              <a:rPr lang="en-US" b="1" dirty="0" smtClean="0">
                <a:solidFill>
                  <a:schemeClr val="tx2">
                    <a:lumMod val="75000"/>
                  </a:schemeClr>
                </a:solidFill>
                <a:latin typeface="Times New Roman" pitchFamily="18" charset="0"/>
                <a:cs typeface="Times New Roman" pitchFamily="18" charset="0"/>
              </a:rPr>
              <a:t>Pathogenesis</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821238"/>
          </a:xfrm>
        </p:spPr>
        <p:txBody>
          <a:bodyPr>
            <a:normAutofit lnSpcReduction="10000"/>
          </a:bodyPr>
          <a:lstStyle/>
          <a:p>
            <a:pPr>
              <a:defRPr/>
            </a:pPr>
            <a:r>
              <a:rPr lang="en-US" dirty="0" smtClean="0">
                <a:solidFill>
                  <a:schemeClr val="tx2">
                    <a:lumMod val="75000"/>
                  </a:schemeClr>
                </a:solidFill>
                <a:latin typeface="Times New Roman" pitchFamily="18" charset="0"/>
                <a:cs typeface="Times New Roman" pitchFamily="18" charset="0"/>
              </a:rPr>
              <a:t>The virus is inoculated into humans with the mosquito saliva </a:t>
            </a:r>
          </a:p>
          <a:p>
            <a:pPr>
              <a:defRPr/>
            </a:pPr>
            <a:r>
              <a:rPr lang="en-US" dirty="0" smtClean="0">
                <a:solidFill>
                  <a:schemeClr val="tx2">
                    <a:lumMod val="75000"/>
                  </a:schemeClr>
                </a:solidFill>
                <a:latin typeface="Times New Roman" pitchFamily="18" charset="0"/>
                <a:cs typeface="Times New Roman" pitchFamily="18" charset="0"/>
              </a:rPr>
              <a:t>The virus localizes and replicates in various organs, -local lymph nodes, liver, spleen and the thymus </a:t>
            </a:r>
          </a:p>
          <a:p>
            <a:pPr>
              <a:defRPr/>
            </a:pPr>
            <a:r>
              <a:rPr lang="en-US" dirty="0" smtClean="0">
                <a:solidFill>
                  <a:schemeClr val="tx2">
                    <a:lumMod val="75000"/>
                  </a:schemeClr>
                </a:solidFill>
                <a:latin typeface="Times New Roman" pitchFamily="18" charset="0"/>
                <a:cs typeface="Times New Roman" pitchFamily="18" charset="0"/>
              </a:rPr>
              <a:t>The virus is then released from these tissues into the blood </a:t>
            </a:r>
          </a:p>
          <a:p>
            <a:pPr>
              <a:defRPr/>
            </a:pPr>
            <a:r>
              <a:rPr lang="en-US" dirty="0" smtClean="0">
                <a:solidFill>
                  <a:schemeClr val="tx2">
                    <a:lumMod val="75000"/>
                  </a:schemeClr>
                </a:solidFill>
                <a:latin typeface="Times New Roman" pitchFamily="18" charset="0"/>
                <a:cs typeface="Times New Roman" pitchFamily="18" charset="0"/>
              </a:rPr>
              <a:t>Via the blood, the virus spreads throughout the body to infect other lymphatic tissues and organs, which is accompanied by symptoms</a:t>
            </a:r>
          </a:p>
          <a:p>
            <a:pPr>
              <a:defRPr/>
            </a:pPr>
            <a:endParaRPr lang="en-US" dirty="0" smtClean="0">
              <a:solidFill>
                <a:schemeClr val="tx2">
                  <a:lumMod val="75000"/>
                </a:schemeClr>
              </a:solidFill>
              <a:latin typeface="Times New Roman" pitchFamily="18" charset="0"/>
              <a:cs typeface="Times New Roman" pitchFamily="18" charset="0"/>
            </a:endParaRPr>
          </a:p>
          <a:p>
            <a:pPr>
              <a:defRPr/>
            </a:pPr>
            <a:endParaRPr lang="en-US" dirty="0">
              <a:solidFill>
                <a:schemeClr val="accent3">
                  <a:lumMod val="75000"/>
                </a:schemeClr>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normAutofit fontScale="90000"/>
          </a:bodyPr>
          <a:lstStyle/>
          <a:p>
            <a:r>
              <a:rPr lang="en-US" smtClean="0">
                <a:latin typeface="Times New Roman" pitchFamily="18" charset="0"/>
                <a:cs typeface="Times New Roman" pitchFamily="18" charset="0"/>
              </a:rPr>
              <a:t>Clinical Classifications -2 types</a:t>
            </a:r>
            <a:br>
              <a:rPr lang="en-US" smtClean="0">
                <a:latin typeface="Times New Roman" pitchFamily="18" charset="0"/>
                <a:cs typeface="Times New Roman" pitchFamily="18" charset="0"/>
              </a:rPr>
            </a:br>
            <a:endParaRPr lang="en-US"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defRPr/>
            </a:pPr>
            <a:r>
              <a:rPr lang="en-US" dirty="0" smtClean="0">
                <a:solidFill>
                  <a:schemeClr val="tx2">
                    <a:lumMod val="75000"/>
                  </a:schemeClr>
                </a:solidFill>
                <a:latin typeface="Times New Roman" pitchFamily="18" charset="0"/>
                <a:cs typeface="Times New Roman" pitchFamily="18" charset="0"/>
              </a:rPr>
              <a:t>The traditional (1997) WHO classification, divides dengue into three clinical stages:</a:t>
            </a:r>
          </a:p>
          <a:p>
            <a:pPr lvl="1">
              <a:defRPr/>
            </a:pPr>
            <a:r>
              <a:rPr lang="en-US" dirty="0" smtClean="0">
                <a:latin typeface="Times New Roman" pitchFamily="18" charset="0"/>
                <a:cs typeface="Times New Roman" pitchFamily="18" charset="0"/>
              </a:rPr>
              <a:t>Dengue Fever (DF)</a:t>
            </a:r>
          </a:p>
          <a:p>
            <a:pPr lvl="1">
              <a:defRPr/>
            </a:pPr>
            <a:r>
              <a:rPr lang="en-US" dirty="0" smtClean="0">
                <a:latin typeface="Times New Roman" pitchFamily="18" charset="0"/>
                <a:cs typeface="Times New Roman" pitchFamily="18" charset="0"/>
              </a:rPr>
              <a:t>Dengue Hemorrhagic Fever(DHF)</a:t>
            </a:r>
          </a:p>
          <a:p>
            <a:pPr lvl="1">
              <a:defRPr/>
            </a:pPr>
            <a:r>
              <a:rPr lang="en-US" dirty="0" smtClean="0">
                <a:latin typeface="Times New Roman" pitchFamily="18" charset="0"/>
                <a:cs typeface="Times New Roman" pitchFamily="18" charset="0"/>
              </a:rPr>
              <a:t>Dengue Shock Syndrome(DSS)</a:t>
            </a:r>
          </a:p>
          <a:p>
            <a:pPr>
              <a:defRPr/>
            </a:pPr>
            <a:r>
              <a:rPr lang="en-US" dirty="0" smtClean="0">
                <a:solidFill>
                  <a:schemeClr val="tx2">
                    <a:lumMod val="75000"/>
                  </a:schemeClr>
                </a:solidFill>
                <a:latin typeface="Times New Roman" pitchFamily="18" charset="0"/>
                <a:cs typeface="Times New Roman" pitchFamily="18" charset="0"/>
              </a:rPr>
              <a:t>The 2009 WHO classification grades dengue into two stages of severity of infection:</a:t>
            </a:r>
          </a:p>
          <a:p>
            <a:pPr lvl="1">
              <a:defRPr/>
            </a:pPr>
            <a:r>
              <a:rPr lang="en-US" dirty="0" smtClean="0">
                <a:latin typeface="Times New Roman" pitchFamily="18" charset="0"/>
                <a:cs typeface="Times New Roman" pitchFamily="18" charset="0"/>
              </a:rPr>
              <a:t>•  Dengue with or without warning signs</a:t>
            </a:r>
          </a:p>
          <a:p>
            <a:pPr lvl="1">
              <a:defRPr/>
            </a:pPr>
            <a:r>
              <a:rPr lang="en-US" dirty="0" smtClean="0">
                <a:latin typeface="Times New Roman" pitchFamily="18" charset="0"/>
                <a:cs typeface="Times New Roman" pitchFamily="18" charset="0"/>
              </a:rPr>
              <a:t>•  Severe dengue.</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tx2">
                    <a:lumMod val="75000"/>
                  </a:schemeClr>
                </a:solidFill>
                <a:latin typeface="Times New Roman" pitchFamily="18" charset="0"/>
                <a:cs typeface="Times New Roman" pitchFamily="18" charset="0"/>
              </a:rPr>
              <a:t>Dengue Fever (DF):</a:t>
            </a:r>
            <a:endParaRPr lang="en-US" b="1" dirty="0">
              <a:solidFill>
                <a:schemeClr val="tx2">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defRPr/>
            </a:pPr>
            <a:r>
              <a:rPr lang="en-US" dirty="0" smtClean="0">
                <a:solidFill>
                  <a:schemeClr val="tx2">
                    <a:lumMod val="75000"/>
                  </a:schemeClr>
                </a:solidFill>
                <a:latin typeface="Times New Roman" pitchFamily="18" charset="0"/>
                <a:cs typeface="Times New Roman" pitchFamily="18" charset="0"/>
              </a:rPr>
              <a:t>usually affects older children and adults</a:t>
            </a:r>
          </a:p>
          <a:p>
            <a:pPr>
              <a:defRPr/>
            </a:pPr>
            <a:r>
              <a:rPr lang="en-US" dirty="0" smtClean="0">
                <a:solidFill>
                  <a:schemeClr val="tx2">
                    <a:lumMod val="75000"/>
                  </a:schemeClr>
                </a:solidFill>
                <a:latin typeface="Times New Roman" pitchFamily="18" charset="0"/>
                <a:cs typeface="Times New Roman" pitchFamily="18" charset="0"/>
              </a:rPr>
              <a:t>Incubation period is 5 – 8 days </a:t>
            </a:r>
          </a:p>
          <a:p>
            <a:pPr>
              <a:buFont typeface="Georgia" pitchFamily="18" charset="0"/>
              <a:buNone/>
              <a:defRPr/>
            </a:pPr>
            <a:r>
              <a:rPr lang="en-US" dirty="0" smtClean="0">
                <a:solidFill>
                  <a:schemeClr val="tx2">
                    <a:lumMod val="75000"/>
                  </a:schemeClr>
                </a:solidFill>
                <a:latin typeface="Times New Roman" pitchFamily="18" charset="0"/>
                <a:cs typeface="Times New Roman" pitchFamily="18" charset="0"/>
              </a:rPr>
              <a:t>It is characterized by:</a:t>
            </a:r>
          </a:p>
          <a:p>
            <a:pPr>
              <a:defRPr/>
            </a:pPr>
            <a:r>
              <a:rPr lang="en-US" dirty="0" smtClean="0">
                <a:solidFill>
                  <a:schemeClr val="tx2">
                    <a:lumMod val="75000"/>
                  </a:schemeClr>
                </a:solidFill>
                <a:latin typeface="Times New Roman" pitchFamily="18" charset="0"/>
                <a:cs typeface="Times New Roman" pitchFamily="18" charset="0"/>
              </a:rPr>
              <a:t>High fever (called as biphasic fever, break bone fever or saddle back fever)</a:t>
            </a:r>
          </a:p>
          <a:p>
            <a:pPr>
              <a:defRPr/>
            </a:pPr>
            <a:r>
              <a:rPr lang="en-US" dirty="0" smtClean="0">
                <a:solidFill>
                  <a:schemeClr val="tx2">
                    <a:lumMod val="75000"/>
                  </a:schemeClr>
                </a:solidFill>
                <a:latin typeface="Times New Roman" pitchFamily="18" charset="0"/>
                <a:cs typeface="Times New Roman" pitchFamily="18" charset="0"/>
              </a:rPr>
              <a:t>A </a:t>
            </a:r>
            <a:r>
              <a:rPr lang="en-US" dirty="0" err="1" smtClean="0">
                <a:solidFill>
                  <a:schemeClr val="tx2">
                    <a:lumMod val="75000"/>
                  </a:schemeClr>
                </a:solidFill>
                <a:latin typeface="Times New Roman" pitchFamily="18" charset="0"/>
                <a:cs typeface="Times New Roman" pitchFamily="18" charset="0"/>
              </a:rPr>
              <a:t>maculopapular</a:t>
            </a:r>
            <a:r>
              <a:rPr lang="en-US" dirty="0" smtClean="0">
                <a:solidFill>
                  <a:schemeClr val="tx2">
                    <a:lumMod val="75000"/>
                  </a:schemeClr>
                </a:solidFill>
                <a:latin typeface="Times New Roman" pitchFamily="18" charset="0"/>
                <a:cs typeface="Times New Roman" pitchFamily="18" charset="0"/>
              </a:rPr>
              <a:t> rash generally appears on 3rd or 4th day</a:t>
            </a:r>
          </a:p>
          <a:p>
            <a:pPr>
              <a:defRPr/>
            </a:pPr>
            <a:r>
              <a:rPr lang="en-US" dirty="0" smtClean="0">
                <a:solidFill>
                  <a:schemeClr val="tx2">
                    <a:lumMod val="75000"/>
                  </a:schemeClr>
                </a:solidFill>
                <a:latin typeface="Times New Roman" pitchFamily="18" charset="0"/>
                <a:cs typeface="Times New Roman" pitchFamily="18" charset="0"/>
              </a:rPr>
              <a:t>Other symptoms</a:t>
            </a:r>
          </a:p>
          <a:p>
            <a:pPr>
              <a:defRPr/>
            </a:pPr>
            <a:endParaRPr lang="en-US" dirty="0" smtClean="0">
              <a:solidFill>
                <a:schemeClr val="tx2">
                  <a:lumMod val="75000"/>
                </a:schemeClr>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773</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Dengue virus</vt:lpstr>
      <vt:lpstr>DENGUE VIRUS</vt:lpstr>
      <vt:lpstr>Dengue virus</vt:lpstr>
      <vt:lpstr>Vector </vt:lpstr>
      <vt:lpstr>Pathogenesis </vt:lpstr>
      <vt:lpstr>Pathogenesis</vt:lpstr>
      <vt:lpstr>Pathogenesis</vt:lpstr>
      <vt:lpstr>Clinical Classifications -2 types </vt:lpstr>
      <vt:lpstr>Dengue Fever (DF):</vt:lpstr>
      <vt:lpstr>Other symptoms</vt:lpstr>
      <vt:lpstr>Dengue Hemorrhagic Fever(DHF)</vt:lpstr>
      <vt:lpstr>Hemorrhagic Manifestations of Dengue  </vt:lpstr>
      <vt:lpstr>Evidence of hemorrhages</vt:lpstr>
      <vt:lpstr>Dengue Shock Syndrome(DSS):</vt:lpstr>
      <vt:lpstr>circulatory failure manifested by </vt:lpstr>
      <vt:lpstr>Slide 16</vt:lpstr>
      <vt:lpstr>Laboratory diagnosis</vt:lpstr>
      <vt:lpstr>Haematological diagnosis</vt:lpstr>
      <vt:lpstr>REFERENCES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Dengue,KFD,Zika virus</dc:title>
  <dc:creator>Dept.Of Pathology</dc:creator>
  <cp:lastModifiedBy>Dept.Of Pathology</cp:lastModifiedBy>
  <cp:revision>6</cp:revision>
  <dcterms:created xsi:type="dcterms:W3CDTF">2006-08-16T00:00:00Z</dcterms:created>
  <dcterms:modified xsi:type="dcterms:W3CDTF">2020-10-29T09:28:29Z</dcterms:modified>
</cp:coreProperties>
</file>